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66" r:id="rId3"/>
    <p:sldId id="325" r:id="rId4"/>
    <p:sldId id="370" r:id="rId5"/>
    <p:sldId id="371" r:id="rId6"/>
    <p:sldId id="373" r:id="rId7"/>
    <p:sldId id="374" r:id="rId8"/>
    <p:sldId id="375" r:id="rId9"/>
    <p:sldId id="376" r:id="rId10"/>
    <p:sldId id="377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1687" autoAdjust="0"/>
  </p:normalViewPr>
  <p:slideViewPr>
    <p:cSldViewPr>
      <p:cViewPr>
        <p:scale>
          <a:sx n="94" d="100"/>
          <a:sy n="94" d="100"/>
        </p:scale>
        <p:origin x="-696" y="55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1834" y="-5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632D0CF5-8276-4E16-A109-7E2C30C205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704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E4DCAEE1-0A39-4976-A744-C0DEA45F37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306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DF250-DBC2-4BF8-BFC8-CCF09A799BF0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CAEE1-0A39-4976-A744-C0DEA45F377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30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CAEE1-0A39-4976-A744-C0DEA45F377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36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CAEE1-0A39-4976-A744-C0DEA45F377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CAEE1-0A39-4976-A744-C0DEA45F377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60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CAEE1-0A39-4976-A744-C0DEA45F377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301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CAEE1-0A39-4976-A744-C0DEA45F377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44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CAEE1-0A39-4976-A744-C0DEA45F377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7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CAEE1-0A39-4976-A744-C0DEA45F377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858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CAEE1-0A39-4976-A744-C0DEA45F377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30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2BAE2-D099-4F7C-B65B-5F2C3F0EA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9E9BA-D0F3-47E7-8809-31EF1A84B8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A42DD-4003-483F-B8EB-9DFBB562B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883BE-33D8-4500-A1B4-A16236F09B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21190-FE31-48E0-9AD2-DA562D5AE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5B654-1020-45CB-9D59-34EEA85C89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A4CF3-F385-4FA7-8100-411C0F43BB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AE213-71DC-4902-AAF7-79025A13EF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6BB8A-E81D-44BA-B350-8F699DBD48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2AA1A-2648-4012-A30D-C0EB1A50CD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22265-E08C-43A1-BF9A-BF09474303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286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NOAA / NCIM</a:t>
            </a:r>
            <a:br>
              <a:rPr lang="en-US" smtClean="0"/>
            </a:br>
            <a:r>
              <a:rPr lang="en-US" smtClean="0"/>
              <a:t>Short Course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D43FD7-01D6-4A45-98B2-FC5299AFA2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9" name="Line 7"/>
          <p:cNvSpPr>
            <a:spLocks noChangeShapeType="1"/>
          </p:cNvSpPr>
          <p:nvPr userDrawn="1"/>
        </p:nvSpPr>
        <p:spPr bwMode="auto">
          <a:xfrm>
            <a:off x="228600" y="1524000"/>
            <a:ext cx="8686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228600"/>
            <a:ext cx="1176338" cy="1177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082" name="Text Box 10"/>
          <p:cNvSpPr txBox="1">
            <a:spLocks noChangeArrowheads="1"/>
          </p:cNvSpPr>
          <p:nvPr userDrawn="1"/>
        </p:nvSpPr>
        <p:spPr bwMode="auto">
          <a:xfrm rot="18900000">
            <a:off x="6248400" y="51054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>
                <a:solidFill>
                  <a:srgbClr val="DDDDDD"/>
                </a:solidFill>
                <a:latin typeface="Times New Roman" pitchFamily="18" charset="0"/>
              </a:rPr>
              <a:t>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March 7, 2013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F38F85-E89E-4E40-9A3F-A0AA28729032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828800"/>
            <a:ext cx="7848600" cy="2133600"/>
          </a:xfrm>
        </p:spPr>
        <p:txBody>
          <a:bodyPr/>
          <a:lstStyle/>
          <a:p>
            <a:pPr algn="ctr" eaLnBrk="1" hangingPunct="1"/>
            <a:r>
              <a:rPr lang="en-US" sz="2400" dirty="0">
                <a:solidFill>
                  <a:srgbClr val="800000"/>
                </a:solidFill>
              </a:rPr>
              <a:t>Supporting </a:t>
            </a:r>
            <a:r>
              <a:rPr lang="en-US" sz="2400" dirty="0" smtClean="0">
                <a:solidFill>
                  <a:srgbClr val="800000"/>
                </a:solidFill>
              </a:rPr>
              <a:t>Physical </a:t>
            </a:r>
            <a:r>
              <a:rPr lang="en-US" sz="2400" dirty="0">
                <a:solidFill>
                  <a:srgbClr val="800000"/>
                </a:solidFill>
              </a:rPr>
              <a:t>and Social </a:t>
            </a:r>
            <a:r>
              <a:rPr lang="en-US" sz="2400">
                <a:solidFill>
                  <a:srgbClr val="800000"/>
                </a:solidFill>
              </a:rPr>
              <a:t>Science </a:t>
            </a:r>
            <a:r>
              <a:rPr lang="en-US" sz="2400" smtClean="0">
                <a:solidFill>
                  <a:srgbClr val="800000"/>
                </a:solidFill>
              </a:rPr>
              <a:t>Integration: Storm Surge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Jennifer Sprague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National Weather Service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National Oceanic and Atmospheric Administration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7086600" cy="1143000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rgbClr val="800000"/>
                </a:solidFill>
              </a:rPr>
              <a:t>Success Story</a:t>
            </a:r>
            <a:br>
              <a:rPr lang="en-US" sz="2800" dirty="0" smtClean="0">
                <a:solidFill>
                  <a:srgbClr val="800000"/>
                </a:solidFill>
              </a:rPr>
            </a:br>
            <a:endParaRPr lang="en-US" sz="2400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Physical &amp; Social Science Integration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Holistic Approach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Wide Collaboration Across NOAA</a:t>
            </a:r>
          </a:p>
        </p:txBody>
      </p:sp>
      <p:pic>
        <p:nvPicPr>
          <p:cNvPr id="2051" name="Picture 3" descr="C:\Users\jennifer.sprague\Desktop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810000"/>
            <a:ext cx="211455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84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315200" cy="11430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800000"/>
                </a:solidFill>
                <a:latin typeface="Helvetica" pitchFamily="34" charset="0"/>
              </a:rPr>
              <a:t>The Communication Quandary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46D3A-BE52-4B34-8BB7-0367D2372B47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" y="1752600"/>
            <a:ext cx="8610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Storm Surge – The threat is complex and difficult to communicate!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/>
          </a:p>
        </p:txBody>
      </p:sp>
      <p:pic>
        <p:nvPicPr>
          <p:cNvPr id="1028" name="Picture 4" descr="Hurricane Sandy storm surge-wreckag of NJ roller coaster amidst the wav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20" y="3886200"/>
            <a:ext cx="381000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0.gstatic.com/images?q=tbn:ANd9GcR7FN-0xQOcE98EAKCB7wNi1yHPh-ZqU7FspWV8QkjrL7Kak8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81854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0.gstatic.com/images?q=tbn:ANd9GcRAe9tymufkAQUGFPVcop7hLH2o7ZEQdvhDlEM3CFtigz65jjn-c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33528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0.gstatic.com/images?q=tbn:ANd9GcS5TNHyKncpIraH9QmOpqRljx7-BELsZ7YafKNPhVFbCSWZDFAD4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120" y="2337971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2" descr="https://encrypted-tbn1.gstatic.com/images?q=tbn:ANd9GcQpRfyeSd7d-10FG0TEwwRTVInX0FNclcIlaBF2GmL1-yagtlJAAg"/>
          <p:cNvSpPr>
            <a:spLocks noChangeAspect="1" noChangeArrowheads="1"/>
          </p:cNvSpPr>
          <p:nvPr/>
        </p:nvSpPr>
        <p:spPr bwMode="auto">
          <a:xfrm>
            <a:off x="0" y="-842963"/>
            <a:ext cx="2638425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3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315200" cy="1143000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HFIP Socio-Economic </a:t>
            </a:r>
            <a:r>
              <a:rPr lang="en-US" sz="320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Working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75688" cy="4724400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sz="4000" b="1" dirty="0" smtClean="0"/>
              <a:t>HFIP Socio-Economic Working Group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4000" dirty="0" smtClean="0"/>
              <a:t>Co-Lead by NHC Director Rick Knabb &amp; Jennifer Sprague</a:t>
            </a:r>
          </a:p>
          <a:p>
            <a:pPr lvl="1" fontAlgn="auto">
              <a:spcAft>
                <a:spcPts val="0"/>
              </a:spcAft>
              <a:buNone/>
              <a:defRPr/>
            </a:pPr>
            <a:endParaRPr lang="en-US" sz="4000" dirty="0" smtClean="0"/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4000" dirty="0" smtClean="0"/>
              <a:t>Members:</a:t>
            </a:r>
          </a:p>
          <a:p>
            <a:pPr lvl="1"/>
            <a:r>
              <a:rPr lang="en-US" sz="4000" i="1" dirty="0" smtClean="0"/>
              <a:t>NHC: Edward Rappaport, Jamie Rhome &amp; Robbie Berg</a:t>
            </a:r>
            <a:endParaRPr lang="en-US" sz="4000" dirty="0" smtClean="0"/>
          </a:p>
          <a:p>
            <a:pPr lvl="1"/>
            <a:r>
              <a:rPr lang="en-US" sz="4000" i="1" dirty="0" smtClean="0"/>
              <a:t>NWS WFOs: Lance Wood (WFO Texas), Hendricus Lofus (WFO CT) </a:t>
            </a:r>
            <a:endParaRPr lang="en-US" sz="4000" dirty="0" smtClean="0"/>
          </a:p>
          <a:p>
            <a:pPr lvl="1"/>
            <a:r>
              <a:rPr lang="en-US" sz="4000" i="1" dirty="0" smtClean="0"/>
              <a:t>FEMA:  Matthew Green (FEMA Liaison at NHC)</a:t>
            </a:r>
            <a:endParaRPr lang="en-US" sz="4000" dirty="0" smtClean="0"/>
          </a:p>
          <a:p>
            <a:pPr lvl="1"/>
            <a:r>
              <a:rPr lang="en-US" sz="4000" i="1" dirty="0" smtClean="0"/>
              <a:t>State/Local </a:t>
            </a:r>
            <a:r>
              <a:rPr lang="en-US" sz="4000" i="1" dirty="0"/>
              <a:t>Emergency </a:t>
            </a:r>
            <a:r>
              <a:rPr lang="en-US" sz="4000" i="1" dirty="0" smtClean="0"/>
              <a:t>Managers: Chuck Lanza (FL),  Mike Sprayberry (NC), Christopher Moore (TX), </a:t>
            </a:r>
            <a:endParaRPr lang="en-US" sz="4000" dirty="0"/>
          </a:p>
          <a:p>
            <a:pPr lvl="1"/>
            <a:r>
              <a:rPr lang="en-US" sz="4000" i="1" dirty="0" smtClean="0"/>
              <a:t>Social Scientist: Hugh Gladwin</a:t>
            </a:r>
            <a:endParaRPr lang="en-US" sz="4000" dirty="0"/>
          </a:p>
          <a:p>
            <a:pPr lvl="1"/>
            <a:r>
              <a:rPr lang="en-US" sz="4000" i="1" dirty="0" smtClean="0"/>
              <a:t>Media: Vacant</a:t>
            </a:r>
          </a:p>
          <a:p>
            <a:pPr lvl="1"/>
            <a:r>
              <a:rPr lang="en-US" sz="4000" i="1" dirty="0" smtClean="0"/>
              <a:t>Private Sector: Karen Townsend (HURREVAC)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endParaRPr lang="en-US" b="1" dirty="0" smtClean="0"/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46D3A-BE52-4B34-8BB7-0367D2372B47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56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3"/>
          <p:cNvSpPr txBox="1">
            <a:spLocks/>
          </p:cNvSpPr>
          <p:nvPr/>
        </p:nvSpPr>
        <p:spPr>
          <a:xfrm>
            <a:off x="1371600" y="76200"/>
            <a:ext cx="74676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 smtClean="0">
              <a:solidFill>
                <a:srgbClr val="800000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800000"/>
                </a:solidFill>
              </a:rPr>
              <a:t>Surge Social Science Strategy</a:t>
            </a:r>
            <a:endParaRPr lang="en-US" sz="36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76200" y="2176463"/>
            <a:ext cx="2895600" cy="923925"/>
            <a:chOff x="381000" y="1600200"/>
            <a:chExt cx="2895600" cy="923544"/>
          </a:xfrm>
        </p:grpSpPr>
        <p:sp>
          <p:nvSpPr>
            <p:cNvPr id="28" name="TextBox 27"/>
            <p:cNvSpPr txBox="1"/>
            <p:nvPr/>
          </p:nvSpPr>
          <p:spPr>
            <a:xfrm>
              <a:off x="685800" y="1600200"/>
              <a:ext cx="2590800" cy="92354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+mn-lt"/>
                </a:rPr>
                <a:t>Assess Public Need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</a:rPr>
                <a:t>Phase 1 (TC) and Phase 2 (ET)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>
                  <a:latin typeface="+mn-lt"/>
                </a:rPr>
                <a:t>Lazo</a:t>
              </a:r>
              <a:r>
                <a:rPr lang="en-US" sz="1200" dirty="0">
                  <a:latin typeface="+mn-lt"/>
                </a:rPr>
                <a:t> &amp; Morrow: interviews, focus groups, public surveys</a:t>
              </a:r>
            </a:p>
          </p:txBody>
        </p:sp>
        <p:sp>
          <p:nvSpPr>
            <p:cNvPr id="29" name="TextBox 28"/>
            <p:cNvSpPr txBox="1">
              <a:spLocks noChangeAspect="1"/>
            </p:cNvSpPr>
            <p:nvPr/>
          </p:nvSpPr>
          <p:spPr>
            <a:xfrm>
              <a:off x="381000" y="1600200"/>
              <a:ext cx="307777" cy="92354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vert27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latin typeface="+mn-lt"/>
                </a:rPr>
                <a:t>NOS/CSP</a:t>
              </a:r>
            </a:p>
          </p:txBody>
        </p:sp>
      </p:grpSp>
      <p:grpSp>
        <p:nvGrpSpPr>
          <p:cNvPr id="27652" name="Group 10"/>
          <p:cNvGrpSpPr>
            <a:grpSpLocks/>
          </p:cNvGrpSpPr>
          <p:nvPr/>
        </p:nvGrpSpPr>
        <p:grpSpPr bwMode="auto">
          <a:xfrm>
            <a:off x="3048000" y="2176462"/>
            <a:ext cx="2898598" cy="923925"/>
            <a:chOff x="370589" y="1566236"/>
            <a:chExt cx="2898400" cy="923544"/>
          </a:xfrm>
        </p:grpSpPr>
        <p:sp>
          <p:nvSpPr>
            <p:cNvPr id="31" name="TextBox 30"/>
            <p:cNvSpPr txBox="1"/>
            <p:nvPr/>
          </p:nvSpPr>
          <p:spPr>
            <a:xfrm>
              <a:off x="678366" y="1566236"/>
              <a:ext cx="2590623" cy="92354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+mn-lt"/>
                </a:rPr>
                <a:t>Assess Partner Needs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</a:rPr>
                <a:t>Phase 3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>
                  <a:latin typeface="+mn-lt"/>
                </a:rPr>
                <a:t>Lazo</a:t>
              </a:r>
              <a:r>
                <a:rPr lang="en-US" sz="1200" dirty="0">
                  <a:latin typeface="+mn-lt"/>
                </a:rPr>
                <a:t> &amp; Morrow: media web interviews and online survey</a:t>
              </a:r>
            </a:p>
          </p:txBody>
        </p:sp>
        <p:sp>
          <p:nvSpPr>
            <p:cNvPr id="32" name="TextBox 31"/>
            <p:cNvSpPr txBox="1">
              <a:spLocks noChangeAspect="1"/>
            </p:cNvSpPr>
            <p:nvPr/>
          </p:nvSpPr>
          <p:spPr>
            <a:xfrm>
              <a:off x="370589" y="1566236"/>
              <a:ext cx="307777" cy="92354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vert27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latin typeface="+mn-lt"/>
                </a:rPr>
                <a:t> NOS/CSP &amp; CSDL</a:t>
              </a:r>
            </a:p>
          </p:txBody>
        </p:sp>
      </p:grpSp>
      <p:grpSp>
        <p:nvGrpSpPr>
          <p:cNvPr id="27653" name="Group 16"/>
          <p:cNvGrpSpPr>
            <a:grpSpLocks/>
          </p:cNvGrpSpPr>
          <p:nvPr/>
        </p:nvGrpSpPr>
        <p:grpSpPr bwMode="auto">
          <a:xfrm>
            <a:off x="6019799" y="2183412"/>
            <a:ext cx="3048000" cy="892175"/>
            <a:chOff x="381000" y="1600199"/>
            <a:chExt cx="3048000" cy="891808"/>
          </a:xfrm>
        </p:grpSpPr>
        <p:sp>
          <p:nvSpPr>
            <p:cNvPr id="34" name="TextBox 33"/>
            <p:cNvSpPr txBox="1"/>
            <p:nvPr/>
          </p:nvSpPr>
          <p:spPr>
            <a:xfrm>
              <a:off x="685800" y="1600199"/>
              <a:ext cx="2743200" cy="891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+mn-lt"/>
                </a:rPr>
                <a:t>Decision Support for EMs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>
                  <a:latin typeface="+mn-lt"/>
                </a:rPr>
                <a:t>WxEM</a:t>
              </a:r>
              <a:r>
                <a:rPr lang="en-US" sz="1200" dirty="0">
                  <a:latin typeface="+mn-lt"/>
                </a:rPr>
                <a:t> – Tropical use case in NC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</a:rPr>
                <a:t>RENCI, UNC-CH, ECU: multiple methods to assess EMs</a:t>
              </a:r>
            </a:p>
          </p:txBody>
        </p:sp>
        <p:sp>
          <p:nvSpPr>
            <p:cNvPr id="35" name="TextBox 34"/>
            <p:cNvSpPr txBox="1">
              <a:spLocks noChangeAspect="1"/>
            </p:cNvSpPr>
            <p:nvPr/>
          </p:nvSpPr>
          <p:spPr>
            <a:xfrm>
              <a:off x="381000" y="1600200"/>
              <a:ext cx="307777" cy="89180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vert27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latin typeface="+mn-lt"/>
                </a:rPr>
                <a:t> NWS/OST</a:t>
              </a:r>
            </a:p>
          </p:txBody>
        </p:sp>
      </p:grpSp>
      <p:sp>
        <p:nvSpPr>
          <p:cNvPr id="36" name="TextBox 35"/>
          <p:cNvSpPr txBox="1"/>
          <p:nvPr/>
        </p:nvSpPr>
        <p:spPr bwMode="auto">
          <a:xfrm>
            <a:off x="2642838" y="3495443"/>
            <a:ext cx="39624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Product Prototyping and Evaluation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Phase 4 (TC): Inundation graphic, Storm Surge watch/warning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ERG: prototype evaluations via interviews, focus groups, public surveys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+mn-lt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 bwMode="auto">
          <a:xfrm>
            <a:off x="2355619" y="3495443"/>
            <a:ext cx="307777" cy="1066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+mn-lt"/>
              </a:rPr>
              <a:t> NWS/HFIP</a:t>
            </a:r>
          </a:p>
        </p:txBody>
      </p:sp>
      <p:sp>
        <p:nvSpPr>
          <p:cNvPr id="38" name="TextBox 37"/>
          <p:cNvSpPr txBox="1"/>
          <p:nvPr/>
        </p:nvSpPr>
        <p:spPr bwMode="auto">
          <a:xfrm>
            <a:off x="2663207" y="4655507"/>
            <a:ext cx="39624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Experimental Products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2013-2015 season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Inundation graphic, storm surge watch/warning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2674262" y="5435501"/>
            <a:ext cx="3962400" cy="749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Operational Products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2014-2016 season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Inundation graphic, storm surge watch/warning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+mn-lt"/>
            </a:endParaRPr>
          </a:p>
        </p:txBody>
      </p:sp>
      <p:cxnSp>
        <p:nvCxnSpPr>
          <p:cNvPr id="42" name="Straight Arrow Connector 41"/>
          <p:cNvCxnSpPr>
            <a:stCxn id="28" idx="2"/>
            <a:endCxn id="36" idx="0"/>
          </p:cNvCxnSpPr>
          <p:nvPr/>
        </p:nvCxnSpPr>
        <p:spPr>
          <a:xfrm>
            <a:off x="1676400" y="3100388"/>
            <a:ext cx="2947638" cy="39505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4624037" y="3100388"/>
            <a:ext cx="131557" cy="40673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4" idx="2"/>
            <a:endCxn id="36" idx="0"/>
          </p:cNvCxnSpPr>
          <p:nvPr/>
        </p:nvCxnSpPr>
        <p:spPr>
          <a:xfrm flipH="1">
            <a:off x="4624038" y="3075587"/>
            <a:ext cx="3072161" cy="4198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2"/>
            <a:endCxn id="38" idx="0"/>
          </p:cNvCxnSpPr>
          <p:nvPr/>
        </p:nvCxnSpPr>
        <p:spPr>
          <a:xfrm>
            <a:off x="4624038" y="4562243"/>
            <a:ext cx="20369" cy="9326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8" idx="2"/>
            <a:endCxn id="40" idx="0"/>
          </p:cNvCxnSpPr>
          <p:nvPr/>
        </p:nvCxnSpPr>
        <p:spPr>
          <a:xfrm>
            <a:off x="4644407" y="5341307"/>
            <a:ext cx="11055" cy="9419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 bwMode="auto">
          <a:xfrm rot="16200000">
            <a:off x="-774852" y="4468019"/>
            <a:ext cx="2819400" cy="850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Irene Service Assessment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UCAR Community Advisory Committee</a:t>
            </a:r>
            <a:endParaRPr lang="en-US" sz="1600" b="1" dirty="0">
              <a:latin typeface="+mn-lt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1047003" y="4046206"/>
            <a:ext cx="1295321" cy="8646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1110593" y="4894957"/>
            <a:ext cx="1274763" cy="158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024701" y="4910832"/>
            <a:ext cx="1274763" cy="10493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spect="1"/>
          </p:cNvSpPr>
          <p:nvPr/>
        </p:nvSpPr>
        <p:spPr bwMode="auto">
          <a:xfrm>
            <a:off x="2366485" y="4655507"/>
            <a:ext cx="307777" cy="6809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+mn-lt"/>
              </a:rPr>
              <a:t> NWS/NCEP</a:t>
            </a:r>
          </a:p>
        </p:txBody>
      </p:sp>
      <p:sp>
        <p:nvSpPr>
          <p:cNvPr id="52" name="TextBox 51"/>
          <p:cNvSpPr txBox="1">
            <a:spLocks noChangeAspect="1"/>
          </p:cNvSpPr>
          <p:nvPr/>
        </p:nvSpPr>
        <p:spPr bwMode="auto">
          <a:xfrm>
            <a:off x="2359046" y="5435501"/>
            <a:ext cx="307777" cy="7447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+mn-lt"/>
              </a:rPr>
              <a:t> NWS/NCEP</a:t>
            </a:r>
          </a:p>
        </p:txBody>
      </p:sp>
      <p:sp>
        <p:nvSpPr>
          <p:cNvPr id="33" name="TextBox 32"/>
          <p:cNvSpPr txBox="1"/>
          <p:nvPr/>
        </p:nvSpPr>
        <p:spPr bwMode="auto">
          <a:xfrm>
            <a:off x="7543799" y="4770437"/>
            <a:ext cx="1524000" cy="89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Marketing and Outreach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Integrating new products</a:t>
            </a:r>
          </a:p>
        </p:txBody>
      </p:sp>
      <p:sp>
        <p:nvSpPr>
          <p:cNvPr id="54" name="TextBox 53"/>
          <p:cNvSpPr txBox="1">
            <a:spLocks noChangeAspect="1"/>
          </p:cNvSpPr>
          <p:nvPr/>
        </p:nvSpPr>
        <p:spPr bwMode="auto">
          <a:xfrm>
            <a:off x="7236022" y="4768147"/>
            <a:ext cx="307777" cy="8962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+mn-lt"/>
              </a:rPr>
              <a:t> NOS/CSC</a:t>
            </a:r>
          </a:p>
        </p:txBody>
      </p:sp>
      <p:cxnSp>
        <p:nvCxnSpPr>
          <p:cNvPr id="56" name="Straight Arrow Connector 55"/>
          <p:cNvCxnSpPr>
            <a:stCxn id="54" idx="1"/>
            <a:endCxn id="38" idx="3"/>
          </p:cNvCxnSpPr>
          <p:nvPr/>
        </p:nvCxnSpPr>
        <p:spPr>
          <a:xfrm flipH="1" flipV="1">
            <a:off x="6625607" y="4998407"/>
            <a:ext cx="610415" cy="21784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4" idx="1"/>
            <a:endCxn id="40" idx="3"/>
          </p:cNvCxnSpPr>
          <p:nvPr/>
        </p:nvCxnSpPr>
        <p:spPr>
          <a:xfrm flipH="1">
            <a:off x="6636662" y="5216252"/>
            <a:ext cx="599360" cy="5938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94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010400" cy="1143000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800000"/>
                </a:solidFill>
              </a:rPr>
              <a:t>Assessing Current Storm Surge Information</a:t>
            </a:r>
            <a:br>
              <a:rPr lang="en-US" sz="2400" dirty="0" smtClean="0">
                <a:solidFill>
                  <a:srgbClr val="800000"/>
                </a:solidFill>
              </a:rPr>
            </a:br>
            <a:r>
              <a:rPr lang="en-US" sz="1800" dirty="0" smtClean="0">
                <a:solidFill>
                  <a:srgbClr val="800000"/>
                </a:solidFill>
              </a:rPr>
              <a:t>People’s Understanding of Hazard &amp; Partner Needs</a:t>
            </a:r>
            <a:endParaRPr lang="en-US" sz="1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 smtClean="0"/>
              <a:t>Phase 1:</a:t>
            </a:r>
            <a:r>
              <a:rPr lang="en-US" sz="2400" dirty="0" smtClean="0"/>
              <a:t> Tropical</a:t>
            </a:r>
          </a:p>
          <a:p>
            <a:pPr lvl="1">
              <a:defRPr/>
            </a:pPr>
            <a:r>
              <a:rPr lang="en-US" dirty="0" smtClean="0"/>
              <a:t>Results show people do not understand surge or its risk, and want some type of further information </a:t>
            </a:r>
          </a:p>
          <a:p>
            <a:pPr>
              <a:defRPr/>
            </a:pPr>
            <a:r>
              <a:rPr lang="en-US" sz="2400" b="1" dirty="0" smtClean="0"/>
              <a:t>Phase 2:</a:t>
            </a:r>
            <a:r>
              <a:rPr lang="en-US" sz="2400" dirty="0" smtClean="0"/>
              <a:t> </a:t>
            </a:r>
            <a:r>
              <a:rPr lang="en-US" sz="2400" dirty="0" err="1" smtClean="0"/>
              <a:t>Extratropical</a:t>
            </a:r>
            <a:endParaRPr lang="en-US" sz="2400" dirty="0" smtClean="0"/>
          </a:p>
          <a:p>
            <a:pPr lvl="1">
              <a:defRPr/>
            </a:pPr>
            <a:r>
              <a:rPr lang="en-US" dirty="0" smtClean="0"/>
              <a:t>Uses EM interviews, focus groups, online survey</a:t>
            </a:r>
          </a:p>
          <a:p>
            <a:pPr>
              <a:defRPr/>
            </a:pPr>
            <a:r>
              <a:rPr lang="en-US" sz="2400" b="1" dirty="0"/>
              <a:t>Phase 3:</a:t>
            </a:r>
            <a:r>
              <a:rPr lang="en-US" sz="2400" dirty="0"/>
              <a:t> Partner needs</a:t>
            </a:r>
          </a:p>
          <a:p>
            <a:pPr lvl="1">
              <a:defRPr/>
            </a:pPr>
            <a:r>
              <a:rPr lang="en-US" dirty="0"/>
              <a:t>Focuses on broadcast meteorologists’ perceived needs, constraints, and possibilities for new/additional storm surge </a:t>
            </a:r>
            <a:r>
              <a:rPr lang="en-US" dirty="0" smtClean="0"/>
              <a:t>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3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err="1" smtClean="0">
                <a:solidFill>
                  <a:srgbClr val="800000"/>
                </a:solidFill>
              </a:rPr>
              <a:t>WxEM</a:t>
            </a:r>
            <a:r>
              <a:rPr lang="en-US" sz="2400" dirty="0" smtClean="0">
                <a:solidFill>
                  <a:srgbClr val="800000"/>
                </a:solidFill>
              </a:rPr>
              <a:t>: Decision Support for </a:t>
            </a:r>
            <a:br>
              <a:rPr lang="en-US" sz="2400" dirty="0" smtClean="0">
                <a:solidFill>
                  <a:srgbClr val="800000"/>
                </a:solidFill>
              </a:rPr>
            </a:br>
            <a:r>
              <a:rPr lang="en-US" sz="2400" dirty="0" smtClean="0">
                <a:solidFill>
                  <a:srgbClr val="800000"/>
                </a:solidFill>
              </a:rPr>
              <a:t>Emergency Managers (EMs)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EMs </a:t>
            </a:r>
            <a:r>
              <a:rPr lang="en-US" sz="2400" dirty="0"/>
              <a:t>desire a locally relevant inundation graphic</a:t>
            </a:r>
          </a:p>
          <a:p>
            <a:pPr eaLnBrk="1" hangingPunct="1">
              <a:defRPr/>
            </a:pPr>
            <a:r>
              <a:rPr lang="en-US" sz="2400" dirty="0"/>
              <a:t>EMs prefer a range of scenarios versus probability plots 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400" dirty="0"/>
              <a:t>EMs desire surge predictions earlier (i.e., 72 </a:t>
            </a:r>
            <a:r>
              <a:rPr lang="en-US" sz="2400" dirty="0" err="1"/>
              <a:t>hrs</a:t>
            </a:r>
            <a:r>
              <a:rPr lang="en-US" sz="2400" dirty="0"/>
              <a:t> or more before TC landfall)</a:t>
            </a:r>
          </a:p>
          <a:p>
            <a:pPr lvl="1" eaLnBrk="1" hangingPunct="1">
              <a:defRPr/>
            </a:pPr>
            <a:r>
              <a:rPr lang="en-US" dirty="0"/>
              <a:t>Modeling enhancement needed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432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800000"/>
                </a:solidFill>
              </a:rPr>
              <a:t>Product Prototyping &amp; </a:t>
            </a:r>
            <a:r>
              <a:rPr lang="en-US" sz="2800" dirty="0">
                <a:solidFill>
                  <a:srgbClr val="800000"/>
                </a:solidFill>
              </a:rPr>
              <a:t>E</a:t>
            </a:r>
            <a:r>
              <a:rPr lang="en-US" sz="2800" dirty="0" smtClean="0">
                <a:solidFill>
                  <a:srgbClr val="800000"/>
                </a:solidFill>
              </a:rPr>
              <a:t>valuation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NHC hired GIS expert to develop inundation graphic prototypes</a:t>
            </a:r>
          </a:p>
          <a:p>
            <a:pPr>
              <a:defRPr/>
            </a:pPr>
            <a:r>
              <a:rPr lang="en-US" sz="2400" dirty="0" smtClean="0"/>
              <a:t>Social scientists are evaluating prototypes</a:t>
            </a:r>
          </a:p>
          <a:p>
            <a:pPr lvl="1">
              <a:defRPr/>
            </a:pPr>
            <a:r>
              <a:rPr lang="en-US" dirty="0" smtClean="0"/>
              <a:t>Interviews, focus groups, surveys of EMs and public</a:t>
            </a:r>
          </a:p>
          <a:p>
            <a:pPr lvl="1">
              <a:defRPr/>
            </a:pPr>
            <a:r>
              <a:rPr lang="en-US" dirty="0" smtClean="0"/>
              <a:t>Prototypes included in broadcast met survey from partner needs project</a:t>
            </a:r>
          </a:p>
          <a:p>
            <a:pPr lvl="1">
              <a:defRPr/>
            </a:pPr>
            <a:r>
              <a:rPr lang="en-US" dirty="0" smtClean="0"/>
              <a:t>Public survey imminent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79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>
                <a:solidFill>
                  <a:srgbClr val="800000"/>
                </a:solidFill>
              </a:rPr>
              <a:t>Cartographic of Inundation Graphics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Small project to apply and evaluate cartographic techniques to inundation graphics</a:t>
            </a:r>
          </a:p>
          <a:p>
            <a:pPr lvl="1">
              <a:defRPr/>
            </a:pPr>
            <a:r>
              <a:rPr lang="en-US" dirty="0" smtClean="0"/>
              <a:t>Advice on appearance and color scheme</a:t>
            </a:r>
          </a:p>
          <a:p>
            <a:pPr lvl="1">
              <a:defRPr/>
            </a:pPr>
            <a:r>
              <a:rPr lang="en-US" dirty="0" smtClean="0"/>
              <a:t>Survey of coastal residents</a:t>
            </a:r>
          </a:p>
          <a:p>
            <a:pPr lvl="1">
              <a:defRPr/>
            </a:pPr>
            <a:r>
              <a:rPr lang="en-US" dirty="0" smtClean="0"/>
              <a:t>Eye-tracking analysis of prototype graphics provided by NHC</a:t>
            </a:r>
          </a:p>
          <a:p>
            <a:pPr>
              <a:defRPr/>
            </a:pPr>
            <a:r>
              <a:rPr lang="en-US" sz="2400" dirty="0" smtClean="0"/>
              <a:t>Results showed preference for an inundation graphic with a range of colors and a scale of descriptive words (low, med, hi, extreme)</a:t>
            </a:r>
          </a:p>
        </p:txBody>
      </p:sp>
    </p:spTree>
    <p:extLst>
      <p:ext uri="{BB962C8B-B14F-4D97-AF65-F5344CB8AC3E}">
        <p14:creationId xmlns:p14="http://schemas.microsoft.com/office/powerpoint/2010/main" val="307858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7086600" cy="1143000"/>
          </a:xfrm>
        </p:spPr>
        <p:txBody>
          <a:bodyPr/>
          <a:lstStyle/>
          <a:p>
            <a:r>
              <a:rPr lang="en-US" sz="2800" dirty="0" smtClean="0">
                <a:solidFill>
                  <a:srgbClr val="800000"/>
                </a:solidFill>
              </a:rPr>
              <a:t>FY12 – Storm Surge Marketing Plan</a:t>
            </a:r>
            <a:endParaRPr lang="en-US" sz="2800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CSC leading effort via IDIQ contract process</a:t>
            </a:r>
          </a:p>
          <a:p>
            <a:pPr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Develop </a:t>
            </a:r>
            <a:r>
              <a:rPr lang="en-US" sz="2400" dirty="0">
                <a:latin typeface="Arial" charset="0"/>
                <a:cs typeface="Arial" charset="0"/>
              </a:rPr>
              <a:t>a marketing plan for NHC and WFO meteorologists to help EMs and broadcast </a:t>
            </a:r>
            <a:r>
              <a:rPr lang="en-US" sz="2400" dirty="0" err="1" smtClean="0">
                <a:latin typeface="Arial" charset="0"/>
                <a:cs typeface="Arial" charset="0"/>
              </a:rPr>
              <a:t>mets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cs typeface="Arial" charset="0"/>
              </a:rPr>
              <a:t>accurately explain storm surge risk to their </a:t>
            </a:r>
            <a:r>
              <a:rPr lang="en-US" sz="2400" dirty="0" smtClean="0">
                <a:latin typeface="Arial" charset="0"/>
                <a:cs typeface="Arial" charset="0"/>
              </a:rPr>
              <a:t>audiences</a:t>
            </a:r>
            <a:endParaRPr lang="en-US" sz="2400" dirty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Understand how </a:t>
            </a:r>
            <a:r>
              <a:rPr lang="en-US" dirty="0">
                <a:latin typeface="Arial" charset="0"/>
                <a:cs typeface="Arial" charset="0"/>
              </a:rPr>
              <a:t>information flows between </a:t>
            </a:r>
            <a:r>
              <a:rPr lang="en-US" dirty="0" smtClean="0">
                <a:latin typeface="Arial" charset="0"/>
                <a:cs typeface="Arial" charset="0"/>
              </a:rPr>
              <a:t>NHC/WFOs and EMs and </a:t>
            </a:r>
            <a:r>
              <a:rPr lang="en-US" dirty="0">
                <a:latin typeface="Arial" charset="0"/>
                <a:cs typeface="Arial" charset="0"/>
              </a:rPr>
              <a:t>broadcast </a:t>
            </a:r>
            <a:r>
              <a:rPr lang="en-US" dirty="0" smtClean="0">
                <a:latin typeface="Arial" charset="0"/>
                <a:cs typeface="Arial" charset="0"/>
              </a:rPr>
              <a:t>meteorologists, </a:t>
            </a:r>
            <a:r>
              <a:rPr lang="en-US" dirty="0">
                <a:latin typeface="Arial" charset="0"/>
                <a:cs typeface="Arial" charset="0"/>
              </a:rPr>
              <a:t>and </a:t>
            </a:r>
            <a:r>
              <a:rPr lang="en-US" dirty="0" smtClean="0">
                <a:latin typeface="Arial" charset="0"/>
                <a:cs typeface="Arial" charset="0"/>
              </a:rPr>
              <a:t>their </a:t>
            </a:r>
            <a:r>
              <a:rPr lang="en-US" dirty="0">
                <a:latin typeface="Arial" charset="0"/>
                <a:cs typeface="Arial" charset="0"/>
              </a:rPr>
              <a:t>target </a:t>
            </a:r>
            <a:r>
              <a:rPr lang="en-US" dirty="0" smtClean="0">
                <a:latin typeface="Arial" charset="0"/>
                <a:cs typeface="Arial" charset="0"/>
              </a:rPr>
              <a:t>audiences, </a:t>
            </a:r>
            <a:r>
              <a:rPr lang="en-US" dirty="0">
                <a:latin typeface="Arial" charset="0"/>
                <a:cs typeface="Arial" charset="0"/>
              </a:rPr>
              <a:t>and the roles of each in risk </a:t>
            </a:r>
            <a:r>
              <a:rPr lang="en-US" dirty="0" smtClean="0">
                <a:latin typeface="Arial" charset="0"/>
                <a:cs typeface="Arial" charset="0"/>
              </a:rPr>
              <a:t>communication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Develop marketing plan for NWS and its downstream audiences</a:t>
            </a:r>
          </a:p>
        </p:txBody>
      </p:sp>
    </p:spTree>
    <p:extLst>
      <p:ext uri="{BB962C8B-B14F-4D97-AF65-F5344CB8AC3E}">
        <p14:creationId xmlns:p14="http://schemas.microsoft.com/office/powerpoint/2010/main" val="351709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13092</TotalTime>
  <Words>565</Words>
  <Application>Microsoft Office PowerPoint</Application>
  <PresentationFormat>On-screen Show (4:3)</PresentationFormat>
  <Paragraphs>98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1_Default Design</vt:lpstr>
      <vt:lpstr>Supporting Physical and Social Science Integration: Storm Surge</vt:lpstr>
      <vt:lpstr>The Communication Quandary</vt:lpstr>
      <vt:lpstr>HFIP Socio-Economic  Working Group</vt:lpstr>
      <vt:lpstr>PowerPoint Presentation</vt:lpstr>
      <vt:lpstr>Assessing Current Storm Surge Information People’s Understanding of Hazard &amp; Partner Needs</vt:lpstr>
      <vt:lpstr>WxEM: Decision Support for  Emergency Managers (EMs)</vt:lpstr>
      <vt:lpstr>Product Prototyping &amp; Evaluation</vt:lpstr>
      <vt:lpstr>Cartographic of Inundation Graphics</vt:lpstr>
      <vt:lpstr>FY12 – Storm Surge Marketing Plan</vt:lpstr>
      <vt:lpstr>Success Story </vt:lpstr>
    </vt:vector>
  </TitlesOfParts>
  <Company>National Weather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NOAA Partnership Policy –  The First Year AMS Symposium on the  Public/Private Sector Partnership</dc:title>
  <dc:creator>Edward Johnson</dc:creator>
  <cp:lastModifiedBy>Jennifer Sprague</cp:lastModifiedBy>
  <cp:revision>266</cp:revision>
  <cp:lastPrinted>2011-11-03T18:53:03Z</cp:lastPrinted>
  <dcterms:created xsi:type="dcterms:W3CDTF">2012-07-19T03:42:03Z</dcterms:created>
  <dcterms:modified xsi:type="dcterms:W3CDTF">2013-03-06T02:43:18Z</dcterms:modified>
</cp:coreProperties>
</file>